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102_0.xml" ContentType="application/vnd.ms-powerpoint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modernComment_105_0.xml" ContentType="application/vnd.ms-powerpoint.comments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4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iCOpPUqAAEAxrsSC+sk/F7Qe9Or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F1DA00E-84EE-6411-8EA3-AEE42A752199}" name="Joy Parvin" initials="JP" userId="S::joy.parvin@york.ac.uk::9924d99d-3d87-4eac-a28f-bcc568106a84" providerId="AD"/>
  <p188:author id="{1B555414-6378-BC95-5DE6-BA03050051F6}" name="Mackayla Millar" initials="MM" userId="S::mackayla.millar@york.ac.uk::e990c2cb-a9e4-4ccb-b0f6-fb4c1e5a9eb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ckayla Millar" initials="" lastIdx="6" clrIdx="0"/>
  <p:cmAuthor id="1" name="Joy Parvin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47" autoAdjust="0"/>
  </p:normalViewPr>
  <p:slideViewPr>
    <p:cSldViewPr snapToGrid="0">
      <p:cViewPr varScale="1">
        <p:scale>
          <a:sx n="87" d="100"/>
          <a:sy n="87" d="100"/>
        </p:scale>
        <p:origin x="18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30" Type="http://schemas.openxmlformats.org/officeDocument/2006/relationships/commentAuthors" Target="commentAuthors.xml"/><Relationship Id="rId35" Type="http://schemas.microsoft.com/office/2018/10/relationships/authors" Target="authors.xml"/></Relationships>
</file>

<file path=ppt/comments/modernComment_102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C15B401-7D02-4FD4-9085-045A836A19D9}" authorId="{1B555414-6378-BC95-5DE6-BA03050051F6}" created="2026-02-07T18:01:44.46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8"/>
      <ac:grpSpMk id="2" creationId="{CB0525B0-CF8A-C0DA-43E2-E4B4436BDE0B}"/>
    </ac:deMkLst>
    <p188:txBody>
      <a:bodyPr/>
      <a:lstStyle/>
      <a:p>
        <a:r>
          <a:rPr lang="en-GB"/>
          <a:t>Image changes from nitrile gloves as discussed.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2-25T15:50:34.972" authorId="{4F1DA00E-84EE-6411-8EA3-AEE42A752199}"/>
          </p223:rxn>
        </p223:reactions>
      </p:ext>
    </p188:extLst>
  </p188:cm>
</p188:cmLst>
</file>

<file path=ppt/comments/modernComment_105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8F0FF12-25AD-41B0-91ED-B610A7AA9207}" authorId="{1B555414-6378-BC95-5DE6-BA03050051F6}" created="2026-02-07T18:02:43.73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61"/>
      <ac:spMk id="183" creationId="{00000000-0000-0000-0000-000000000000}"/>
    </ac:deMkLst>
    <p188:txBody>
      <a:bodyPr/>
      <a:lstStyle/>
      <a:p>
        <a:r>
          <a:rPr lang="en-GB"/>
          <a:t>Amended to align with changes requested in the publication draft.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2-25T15:50:46.662" authorId="{4F1DA00E-84EE-6411-8EA3-AEE42A752199}"/>
          </p223:rxn>
        </p223:reactions>
      </p:ext>
    </p188:extLst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test-tube-liquid-blue-science-309204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Image 1: https://www.pexels.com/photo/engineers-looking-at-blueprint-3862135/</a:t>
            </a:r>
          </a:p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Image 2: Oil and water image taken from CIEC website - origin unknown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1" name="Google Shape;14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6e5d8a899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g36e5d8a8991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Image 1: </a:t>
            </a:r>
            <a:r>
              <a:rPr lang="en-GB" u="sng" dirty="0">
                <a:solidFill>
                  <a:schemeClr val="hlink"/>
                </a:solidFill>
                <a:hlinkClick r:id="rId3"/>
              </a:rPr>
              <a:t>https://pixabay.com/vectors/test-tube-liquid-blue-science-309204/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Image 2: AI created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Image 3 - compilation using: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https://www.pexels.com/photo/person-holding-a-blue-glue-gun-7508803/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https://pixabay.com/photos/iphone-ios-apple-6s-plus-white-1067991/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https://pixabay.com/photos/bandage-gauze-cure-2671511/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https://pixabay.com/photos/paint-brush-color-paint-brush-blue-1936787/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52" name="Google Shape;152;g36e5d8a8991_1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Image: provided by Synthomer - JPG requested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67" name="Google Shape;167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710125e585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710125e585_0_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5" name="Google Shape;175;g3710125e585_0_6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710125e585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710125e585_0_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Image: JPG provided by Synthomer</a:t>
            </a:r>
            <a:endParaRPr dirty="0"/>
          </a:p>
        </p:txBody>
      </p:sp>
      <p:sp>
        <p:nvSpPr>
          <p:cNvPr id="180" name="Google Shape;180;g3710125e585_0_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7" name="Google Shape;18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subTitle" idx="1"/>
          </p:nvPr>
        </p:nvSpPr>
        <p:spPr>
          <a:xfrm>
            <a:off x="607422" y="2792185"/>
            <a:ext cx="6858000" cy="1874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16"/>
          <p:cNvSpPr/>
          <p:nvPr/>
        </p:nvSpPr>
        <p:spPr>
          <a:xfrm>
            <a:off x="7837714" y="1240972"/>
            <a:ext cx="1306286" cy="4976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Science Capital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Skills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Reputation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STEM Careers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Community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Raising Aspirations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Ambassadors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Staff Development</a:t>
            </a:r>
            <a:endParaRPr sz="1350" b="1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6"/>
          <p:cNvSpPr txBox="1">
            <a:spLocks noGrp="1"/>
          </p:cNvSpPr>
          <p:nvPr>
            <p:ph type="title"/>
          </p:nvPr>
        </p:nvSpPr>
        <p:spPr>
          <a:xfrm>
            <a:off x="155575" y="365126"/>
            <a:ext cx="753518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 descr="Small Twitter Logo - LogoDix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6" descr="Small Twitter Logo - LogoDix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7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Google Shape;94;p27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27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2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2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Google Shape;99;p2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Google Shape;103;p2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2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2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" name="Google Shape;108;p29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2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2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0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30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16" name="Google Shape;116;p30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3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Google Shape;119;p3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2" name="Google Shape;122;p3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3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3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Google Shape;125;p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2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8" name="Google Shape;128;p32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1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9" name="Google Shape;129;p3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0" name="Google Shape;130;p3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1" name="Google Shape;131;p3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5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2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2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26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2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2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2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8"/>
          <p:cNvPicPr preferRelativeResize="0"/>
          <p:nvPr/>
        </p:nvPicPr>
        <p:blipFill rotWithShape="1">
          <a:blip r:embed="rId1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23986" y="-108488"/>
            <a:ext cx="9267986" cy="694324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8"/>
          <p:cNvSpPr/>
          <p:nvPr/>
        </p:nvSpPr>
        <p:spPr>
          <a:xfrm>
            <a:off x="3394129" y="0"/>
            <a:ext cx="5749871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en-GB"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8"/>
          <p:cNvSpPr/>
          <p:nvPr/>
        </p:nvSpPr>
        <p:spPr>
          <a:xfrm>
            <a:off x="464949" y="3293389"/>
            <a:ext cx="6881247" cy="35413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7" name="Google Shape;57;p18"/>
          <p:cNvPicPr preferRelativeResize="0"/>
          <p:nvPr/>
        </p:nvPicPr>
        <p:blipFill rotWithShape="1">
          <a:blip r:embed="rId1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4293030" y="-108488"/>
            <a:ext cx="4850969" cy="6966488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8"/>
          <p:cNvSpPr/>
          <p:nvPr/>
        </p:nvSpPr>
        <p:spPr>
          <a:xfrm>
            <a:off x="3285641" y="-108488"/>
            <a:ext cx="1007389" cy="1084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microsoft.com/office/2018/10/relationships/comments" Target="../comments/modernComment_102_0.xml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5_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ec.org.uk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"/>
          <p:cNvSpPr txBox="1">
            <a:spLocks noGrp="1"/>
          </p:cNvSpPr>
          <p:nvPr>
            <p:ph type="title"/>
          </p:nvPr>
        </p:nvSpPr>
        <p:spPr>
          <a:xfrm>
            <a:off x="1529414" y="2033752"/>
            <a:ext cx="5285696" cy="1519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CENTRE </a:t>
            </a:r>
            <a:r>
              <a:rPr lang="en-GB" sz="3200" b="1" i="1"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 INDUSTRY</a:t>
            </a:r>
            <a:br>
              <a:rPr lang="en-GB" sz="3200">
                <a:latin typeface="Calibri"/>
                <a:ea typeface="Calibri"/>
                <a:cs typeface="Calibri"/>
                <a:sym typeface="Calibri"/>
              </a:rPr>
            </a:br>
            <a:r>
              <a:rPr lang="en-GB" sz="3200" b="1">
                <a:latin typeface="Calibri"/>
                <a:ea typeface="Calibri"/>
                <a:cs typeface="Calibri"/>
                <a:sym typeface="Calibri"/>
              </a:rPr>
              <a:t>EDUCATION COLLABORATION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"/>
          <p:cNvSpPr txBox="1"/>
          <p:nvPr/>
        </p:nvSpPr>
        <p:spPr>
          <a:xfrm>
            <a:off x="1360183" y="3852191"/>
            <a:ext cx="5624157" cy="1089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GB" sz="3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Sustainable ingredients: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GB" sz="3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Mixing ingredients</a:t>
            </a:r>
            <a:endParaRPr sz="36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"/>
          <p:cNvSpPr txBox="1"/>
          <p:nvPr/>
        </p:nvSpPr>
        <p:spPr>
          <a:xfrm>
            <a:off x="564891" y="758507"/>
            <a:ext cx="46029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Scientists and engineers work together to design, test and make ingredients.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3"/>
          <p:cNvSpPr txBox="1"/>
          <p:nvPr/>
        </p:nvSpPr>
        <p:spPr>
          <a:xfrm>
            <a:off x="564891" y="2747196"/>
            <a:ext cx="46029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ingredient made is called an emulsifier. It helps oil and water stay mixed for longer.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6" name="Google Shape;146;p3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76813" y="2410325"/>
            <a:ext cx="2414423" cy="1810825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3"/>
          <p:cNvSpPr txBox="1"/>
          <p:nvPr/>
        </p:nvSpPr>
        <p:spPr>
          <a:xfrm>
            <a:off x="564900" y="4500825"/>
            <a:ext cx="78261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Scientists use emulsifiers in their products. New ones are researched so they are less harmful to the environment. They want the new </a:t>
            </a: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products</a:t>
            </a: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be lighter (weigh less) and use less heat to make.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3"/>
          <p:cNvSpPr txBox="1"/>
          <p:nvPr/>
        </p:nvSpPr>
        <p:spPr>
          <a:xfrm>
            <a:off x="564891" y="4933704"/>
            <a:ext cx="4602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ture 2" descr="A person and person looking at a blueprint&#10;&#10;AI-generated content may be incorrect.">
            <a:extLst>
              <a:ext uri="{FF2B5EF4-FFF2-40B4-BE49-F238E27FC236}">
                <a16:creationId xmlns:a16="http://schemas.microsoft.com/office/drawing/2014/main" id="{A99841D9-6649-2CDF-C7E2-D188EA816F1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4236" y="523409"/>
            <a:ext cx="2414424" cy="16104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6e5d8a8991_1_0"/>
          <p:cNvSpPr/>
          <p:nvPr/>
        </p:nvSpPr>
        <p:spPr>
          <a:xfrm>
            <a:off x="86175" y="1268700"/>
            <a:ext cx="2913900" cy="2602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g36e5d8a8991_1_0"/>
          <p:cNvSpPr/>
          <p:nvPr/>
        </p:nvSpPr>
        <p:spPr>
          <a:xfrm>
            <a:off x="6090025" y="1268700"/>
            <a:ext cx="2913900" cy="2602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g36e5d8a8991_1_0"/>
          <p:cNvSpPr/>
          <p:nvPr/>
        </p:nvSpPr>
        <p:spPr>
          <a:xfrm>
            <a:off x="3088100" y="1268700"/>
            <a:ext cx="2913900" cy="2602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endParaRPr sz="1400" b="0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g36e5d8a8991_1_0"/>
          <p:cNvSpPr txBox="1"/>
          <p:nvPr/>
        </p:nvSpPr>
        <p:spPr>
          <a:xfrm>
            <a:off x="86178" y="3947450"/>
            <a:ext cx="2913900" cy="16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GB" sz="2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Company A</a:t>
            </a:r>
            <a:r>
              <a:rPr lang="en-GB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GB"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makes an ingredient called an emulsifier. It is used to help oil and water stay mixed together.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g36e5d8a8991_1_0"/>
          <p:cNvSpPr txBox="1"/>
          <p:nvPr/>
        </p:nvSpPr>
        <p:spPr>
          <a:xfrm>
            <a:off x="3115053" y="3947450"/>
            <a:ext cx="2913900" cy="189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GB" sz="2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Company B</a:t>
            </a:r>
            <a:endParaRPr sz="2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GB"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uses the emulsifier to make an important ingredient that can be used to make materials stretchy, strong, and bendy.</a:t>
            </a: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g36e5d8a8991_1_0"/>
          <p:cNvSpPr txBox="1"/>
          <p:nvPr/>
        </p:nvSpPr>
        <p:spPr>
          <a:xfrm>
            <a:off x="6090028" y="3947450"/>
            <a:ext cx="2913900" cy="1892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GB" sz="2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Company C</a:t>
            </a:r>
            <a:endParaRPr sz="2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GB" sz="19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uses the important ingredient to make products like adhesives, waterproof coatings, tapes and paints.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g36e5d8a8991_1_0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2563" y="1268700"/>
            <a:ext cx="1301118" cy="2602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close-up of bubbles&#10;&#10;AI-generated content may be incorrect.">
            <a:extLst>
              <a:ext uri="{FF2B5EF4-FFF2-40B4-BE49-F238E27FC236}">
                <a16:creationId xmlns:a16="http://schemas.microsoft.com/office/drawing/2014/main" id="{1C2FF305-3567-EEB9-ADA5-7FFB6828EA2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71858" y="1353982"/>
            <a:ext cx="2753081" cy="2431633"/>
          </a:xfrm>
          <a:prstGeom prst="rect">
            <a:avLst/>
          </a:prstGeom>
        </p:spPr>
      </p:pic>
      <p:sp>
        <p:nvSpPr>
          <p:cNvPr id="160" name="Google Shape;160;g36e5d8a8991_1_0"/>
          <p:cNvSpPr/>
          <p:nvPr/>
        </p:nvSpPr>
        <p:spPr>
          <a:xfrm>
            <a:off x="2400175" y="2455200"/>
            <a:ext cx="1206300" cy="534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B0525B0-CF8A-C0DA-43E2-E4B4436BDE0B}"/>
              </a:ext>
            </a:extLst>
          </p:cNvPr>
          <p:cNvGrpSpPr/>
          <p:nvPr/>
        </p:nvGrpSpPr>
        <p:grpSpPr>
          <a:xfrm>
            <a:off x="6155154" y="1353982"/>
            <a:ext cx="2783642" cy="2431633"/>
            <a:chOff x="6098842" y="1281951"/>
            <a:chExt cx="2917649" cy="258685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52B8074-2849-6791-E6E6-7F9EAD357A6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6102590" y="2636953"/>
              <a:ext cx="1742413" cy="1231848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203B337-ED8C-A2F7-B3A4-8624CED70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7847541" y="2636953"/>
              <a:ext cx="1168950" cy="1231848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7B1BD83-46B9-0816-06C9-EA6865B7081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6098842" y="1288463"/>
              <a:ext cx="1171487" cy="1355231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8EC9C09-C0ED-2430-ED37-80F0441F85E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270329" y="1281951"/>
              <a:ext cx="1733596" cy="1355231"/>
            </a:xfrm>
            <a:prstGeom prst="rect">
              <a:avLst/>
            </a:prstGeom>
          </p:spPr>
        </p:pic>
      </p:grpSp>
      <p:sp>
        <p:nvSpPr>
          <p:cNvPr id="162" name="Google Shape;162;g36e5d8a8991_1_0"/>
          <p:cNvSpPr/>
          <p:nvPr/>
        </p:nvSpPr>
        <p:spPr>
          <a:xfrm>
            <a:off x="5439450" y="2455200"/>
            <a:ext cx="1206300" cy="534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6950BFC3-D8DA-4A85-94F7-54DA5524770B}">
      <p188:commentRel xmlns:p188="http://schemas.microsoft.com/office/powerpoint/2018/8/main" r:id="rId3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5"/>
          <p:cNvSpPr txBox="1"/>
          <p:nvPr/>
        </p:nvSpPr>
        <p:spPr>
          <a:xfrm>
            <a:off x="739400" y="717950"/>
            <a:ext cx="64296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n-GB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Here’s how Synthomer ingredients are stirred.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0" name="Google Shape;170;p5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81080" y="1777351"/>
            <a:ext cx="5096461" cy="33832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C9D8B98-F1DD-E915-DFF8-C6FD798F7B0F}"/>
              </a:ext>
            </a:extLst>
          </p:cNvPr>
          <p:cNvSpPr txBox="1"/>
          <p:nvPr/>
        </p:nvSpPr>
        <p:spPr>
          <a:xfrm>
            <a:off x="1034734" y="2514669"/>
            <a:ext cx="22377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emulsified ingredients (creamy)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4EA6B6-4687-A1E9-0BC1-15635E38F71D}"/>
              </a:ext>
            </a:extLst>
          </p:cNvPr>
          <p:cNvSpPr txBox="1"/>
          <p:nvPr/>
        </p:nvSpPr>
        <p:spPr>
          <a:xfrm>
            <a:off x="1034734" y="3813142"/>
            <a:ext cx="1914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non-emulsified ingredients (clear)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4B49971-9310-2B04-BEDD-2BD545C94307}"/>
              </a:ext>
            </a:extLst>
          </p:cNvPr>
          <p:cNvCxnSpPr>
            <a:cxnSpLocks/>
          </p:cNvCxnSpPr>
          <p:nvPr/>
        </p:nvCxnSpPr>
        <p:spPr>
          <a:xfrm>
            <a:off x="2590800" y="3417821"/>
            <a:ext cx="263802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09CFA17-0CE9-6382-F23F-FFA50CBBA64F}"/>
              </a:ext>
            </a:extLst>
          </p:cNvPr>
          <p:cNvCxnSpPr>
            <a:cxnSpLocks/>
          </p:cNvCxnSpPr>
          <p:nvPr/>
        </p:nvCxnSpPr>
        <p:spPr>
          <a:xfrm>
            <a:off x="2590800" y="4545994"/>
            <a:ext cx="311454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arge metal tank in a factory&#10;&#10;AI-generated content may be incorrect.">
            <a:extLst>
              <a:ext uri="{FF2B5EF4-FFF2-40B4-BE49-F238E27FC236}">
                <a16:creationId xmlns:a16="http://schemas.microsoft.com/office/drawing/2014/main" id="{2278CAD7-F7BF-E0D0-2479-1AA552FF347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9125" y="466725"/>
            <a:ext cx="4143375" cy="5524500"/>
          </a:xfrm>
          <a:prstGeom prst="rect">
            <a:avLst/>
          </a:prstGeom>
        </p:spPr>
      </p:pic>
      <p:sp>
        <p:nvSpPr>
          <p:cNvPr id="4" name="Google Shape;169;p5">
            <a:extLst>
              <a:ext uri="{FF2B5EF4-FFF2-40B4-BE49-F238E27FC236}">
                <a16:creationId xmlns:a16="http://schemas.microsoft.com/office/drawing/2014/main" id="{5CC2877A-8040-FCD6-99AD-305A52C2ECF6}"/>
              </a:ext>
            </a:extLst>
          </p:cNvPr>
          <p:cNvSpPr txBox="1"/>
          <p:nvPr/>
        </p:nvSpPr>
        <p:spPr>
          <a:xfrm>
            <a:off x="571500" y="1982500"/>
            <a:ext cx="3746875" cy="249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n-GB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a reactor. </a:t>
            </a:r>
            <a:endParaRPr lang="en-GB"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lang="en-GB"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n-GB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works like a food mixer you might find in a kitchen, but on a much bigger scale.</a:t>
            </a: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710125e585_0_23"/>
          <p:cNvSpPr txBox="1"/>
          <p:nvPr/>
        </p:nvSpPr>
        <p:spPr>
          <a:xfrm>
            <a:off x="4611027" y="142600"/>
            <a:ext cx="3954900" cy="5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STEM Careers</a:t>
            </a:r>
            <a:endParaRPr sz="3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g3710125e585_0_23"/>
          <p:cNvSpPr txBox="1"/>
          <p:nvPr/>
        </p:nvSpPr>
        <p:spPr>
          <a:xfrm>
            <a:off x="4439478" y="705197"/>
            <a:ext cx="4572000" cy="5447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Susana.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1800"/>
              </a:spcBef>
              <a:buClr>
                <a:schemeClr val="dk1"/>
              </a:buClr>
              <a:buSzPts val="11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 is holding a jar of </a:t>
            </a: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Synthomer’s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important ingredient.</a:t>
            </a:r>
          </a:p>
          <a:p>
            <a:pPr marL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 works as a team with fellow scientists and other colleagues at Synthomer to develop ingredients that are more sustainable by being less harmful to the environment and safer for people.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180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Susana loves her job because she feels she is contributing to a better world.</a:t>
            </a:r>
          </a:p>
        </p:txBody>
      </p:sp>
      <p:pic>
        <p:nvPicPr>
          <p:cNvPr id="184" name="Google Shape;184;g3710125e585_0_23"/>
          <p:cNvPicPr preferRelativeResize="0"/>
          <p:nvPr/>
        </p:nvPicPr>
        <p:blipFill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900" y="881250"/>
            <a:ext cx="3954824" cy="52730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"/>
          <p:cNvSpPr/>
          <p:nvPr/>
        </p:nvSpPr>
        <p:spPr>
          <a:xfrm>
            <a:off x="3858523" y="4275336"/>
            <a:ext cx="173784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www.ciec.org.uk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0" name="Google Shape;190;p9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4058" y="2333761"/>
            <a:ext cx="1506778" cy="1670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2905</TotalTime>
  <Words>371</Words>
  <Application>Microsoft Office PowerPoint</Application>
  <PresentationFormat>On-screen Show (4:3)</PresentationFormat>
  <Paragraphs>40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Custom Design</vt:lpstr>
      <vt:lpstr>CENTRE for INDUSTRY EDUCATION COLLABORATION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Alex White</dc:creator>
  <cp:lastModifiedBy>Mackayla Millar</cp:lastModifiedBy>
  <cp:revision>23</cp:revision>
  <dcterms:created xsi:type="dcterms:W3CDTF">2019-03-20T13:02:04Z</dcterms:created>
  <dcterms:modified xsi:type="dcterms:W3CDTF">2026-03-03T14:53:51Z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0x01010032E5295C42078349AAF8B18D6621BC9D</vt:lpwstr>
  </property>
  <property fmtid="{D5CDD505-2E9C-101B-9397-08002B2CF9AE}" pid="3" name="_dlc_DocIdItemGuid">
    <vt:lpwstr>2aedade5-e8b7-45bd-b998-211225d3cc23</vt:lpwstr>
  </property>
  <property fmtid="{D5CDD505-2E9C-101B-9397-08002B2CF9AE}" pid="4" name="Regions &amp; Sites">
    <vt:lpwstr/>
  </property>
  <property fmtid="{D5CDD505-2E9C-101B-9397-08002B2CF9AE}" pid="5" name="MediaServiceImageTags">
    <vt:lpwstr/>
  </property>
  <property fmtid="{D5CDD505-2E9C-101B-9397-08002B2CF9AE}" pid="6" name="Regions_x0020__x0026__x0020_Sites">
    <vt:lpwstr/>
  </property>
</Properties>
</file>